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 showSpecialPlsOnTitleSld="0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56" r:id="rId3"/>
    <p:sldId id="401" r:id="rId5"/>
    <p:sldId id="475" r:id="rId6"/>
    <p:sldId id="518" r:id="rId7"/>
    <p:sldId id="521" r:id="rId8"/>
    <p:sldId id="383" r:id="rId9"/>
    <p:sldId id="520" r:id="rId10"/>
    <p:sldId id="522" r:id="rId11"/>
    <p:sldId id="546" r:id="rId12"/>
    <p:sldId id="547" r:id="rId13"/>
    <p:sldId id="479" r:id="rId14"/>
    <p:sldId id="529" r:id="rId15"/>
    <p:sldId id="575" r:id="rId16"/>
    <p:sldId id="506" r:id="rId17"/>
    <p:sldId id="563" r:id="rId18"/>
    <p:sldId id="481" r:id="rId19"/>
    <p:sldId id="484" r:id="rId20"/>
    <p:sldId id="576" r:id="rId21"/>
    <p:sldId id="549" r:id="rId22"/>
    <p:sldId id="561" r:id="rId23"/>
    <p:sldId id="560" r:id="rId24"/>
    <p:sldId id="562" r:id="rId25"/>
    <p:sldId id="339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71F65"/>
    <a:srgbClr val="1919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83879" autoAdjust="0"/>
  </p:normalViewPr>
  <p:slideViewPr>
    <p:cSldViewPr snapToGrid="0" snapToObjects="1">
      <p:cViewPr varScale="1">
        <p:scale>
          <a:sx n="37" d="100"/>
          <a:sy n="37" d="100"/>
        </p:scale>
        <p:origin x="72" y="6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3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1AC378-1965-4C93-A3EB-8E20A49CB6B2}" type="slidenum">
              <a:rPr lang="zh-CN" altLang="en-US" smtClean="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宣传片：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3184978" y="6488668"/>
            <a:ext cx="5822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燕山大学 信息科学与工程学院（软件学院）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305" y="109934"/>
            <a:ext cx="2875277" cy="79567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92318" y="6418384"/>
            <a:ext cx="1850781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厚德 博学 求是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184978" y="6486797"/>
            <a:ext cx="5822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燕山大学 信息科学与工程学院（软件学院）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109934"/>
            <a:ext cx="805861" cy="80586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8668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梯形 1"/>
          <p:cNvSpPr/>
          <p:nvPr userDrawn="1"/>
        </p:nvSpPr>
        <p:spPr>
          <a:xfrm rot="16200000">
            <a:off x="7443541" y="-448660"/>
            <a:ext cx="2291737" cy="7194558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  <p:sp>
        <p:nvSpPr>
          <p:cNvPr id="3" name="梯形 2"/>
          <p:cNvSpPr/>
          <p:nvPr userDrawn="1"/>
        </p:nvSpPr>
        <p:spPr>
          <a:xfrm rot="5400000">
            <a:off x="1336590" y="641754"/>
            <a:ext cx="2344067" cy="4997443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58799" y="1155708"/>
            <a:ext cx="11056060" cy="5329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1" y="142875"/>
            <a:ext cx="705529" cy="705529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92318" y="6418384"/>
            <a:ext cx="1850781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厚德 博学 求是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505" indent="-357505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505" indent="-357505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.xml"/><Relationship Id="rId10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1624330"/>
            <a:ext cx="12192002" cy="4243803"/>
            <a:chOff x="-1" y="1609725"/>
            <a:chExt cx="12192002" cy="4243803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-1" y="5218330"/>
              <a:ext cx="12192001" cy="635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" y="1609725"/>
              <a:ext cx="12192000" cy="36093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291547" y="6466940"/>
            <a:ext cx="16281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021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08849" y="3505298"/>
            <a:ext cx="4563878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4000" b="1" dirty="0">
                <a:latin typeface="+mj-ea"/>
                <a:ea typeface="+mj-ea"/>
              </a:rPr>
              <a:t>软工</a:t>
            </a:r>
            <a:r>
              <a:rPr lang="en-US" altLang="zh-CN" sz="4000" b="1" dirty="0">
                <a:latin typeface="+mj-ea"/>
                <a:ea typeface="+mj-ea"/>
              </a:rPr>
              <a:t>6</a:t>
            </a:r>
            <a:r>
              <a:rPr lang="zh-CN" altLang="en-US" sz="4000" b="1" dirty="0">
                <a:latin typeface="+mj-ea"/>
                <a:ea typeface="+mj-ea"/>
              </a:rPr>
              <a:t>班</a:t>
            </a:r>
            <a:r>
              <a:rPr lang="en-US" altLang="zh-CN" sz="4000" b="1" dirty="0">
                <a:latin typeface="+mj-ea"/>
                <a:ea typeface="+mj-ea"/>
              </a:rPr>
              <a:t> </a:t>
            </a:r>
            <a:endParaRPr lang="zh-CN" altLang="en-US" sz="4000" b="1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85233" y="4532173"/>
            <a:ext cx="5421533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答辩人：王紫晔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5476" y="1903201"/>
            <a:ext cx="1185062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6000" b="1" dirty="0">
                <a:solidFill>
                  <a:srgbClr val="071F65"/>
                </a:solidFill>
                <a:latin typeface="+mj-ea"/>
                <a:ea typeface="+mj-ea"/>
              </a:rPr>
              <a:t>界面设计</a:t>
            </a:r>
            <a:endParaRPr lang="zh-CN" sz="60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1813416" y="3429000"/>
            <a:ext cx="85651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826260" y="5638165"/>
            <a:ext cx="87249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kumimoji="1" lang="zh-CN" altLang="en-US" sz="20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小组成员：乔翱</a:t>
            </a:r>
            <a:r>
              <a:rPr kumimoji="1" lang="en-US" altLang="zh-CN" sz="20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0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刘祺</a:t>
            </a:r>
            <a:r>
              <a:rPr kumimoji="1" lang="en-US" altLang="zh-CN" sz="20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0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贾浩然</a:t>
            </a:r>
            <a:r>
              <a:rPr kumimoji="1" lang="en-US" altLang="zh-CN" sz="20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0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李华宪</a:t>
            </a:r>
            <a:r>
              <a:rPr kumimoji="1" lang="en-US" altLang="zh-CN" sz="20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0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王紫晔</a:t>
            </a:r>
            <a:r>
              <a:rPr kumimoji="1" lang="en-US" altLang="zh-CN" sz="2000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2000" b="1" dirty="0">
              <a:solidFill>
                <a:srgbClr val="071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spd="med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标题 4"/>
          <p:cNvSpPr>
            <a:spLocks noGrp="1"/>
          </p:cNvSpPr>
          <p:nvPr/>
        </p:nvSpPr>
        <p:spPr>
          <a:xfrm>
            <a:off x="1059514" y="99433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71F65"/>
                </a:solidFill>
              </a:rPr>
              <a:t>识别的目标</a:t>
            </a:r>
            <a:endParaRPr lang="zh-CN" altLang="en-US" dirty="0">
              <a:solidFill>
                <a:srgbClr val="071F65"/>
              </a:solidFill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0957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9898" y="1294534"/>
            <a:ext cx="5984553" cy="4269015"/>
            <a:chOff x="5877021" y="1607643"/>
            <a:chExt cx="5984553" cy="4269015"/>
          </a:xfrm>
          <a:noFill/>
        </p:grpSpPr>
        <p:sp>
          <p:nvSpPr>
            <p:cNvPr id="32" name="文本框 31"/>
            <p:cNvSpPr txBox="1"/>
            <p:nvPr/>
          </p:nvSpPr>
          <p:spPr>
            <a:xfrm>
              <a:off x="6860773" y="1830632"/>
              <a:ext cx="5000800" cy="52197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严选的母婴好物</a:t>
              </a:r>
              <a:endParaRPr lang="zh-CN" altLang="en-US" sz="2800" dirty="0"/>
            </a:p>
          </p:txBody>
        </p:sp>
        <p:sp>
          <p:nvSpPr>
            <p:cNvPr id="39" name="îşḻîdê"/>
            <p:cNvSpPr/>
            <p:nvPr/>
          </p:nvSpPr>
          <p:spPr bwMode="auto">
            <a:xfrm>
              <a:off x="6860774" y="2623013"/>
              <a:ext cx="5000800" cy="5829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800" dirty="0"/>
                <a:t>超多的儿童影音娱乐</a:t>
              </a:r>
              <a:endParaRPr lang="zh-CN" altLang="en-US" sz="2800" dirty="0"/>
            </a:p>
          </p:txBody>
        </p:sp>
        <p:sp>
          <p:nvSpPr>
            <p:cNvPr id="8" name="îŝḷîḋê"/>
            <p:cNvSpPr/>
            <p:nvPr/>
          </p:nvSpPr>
          <p:spPr bwMode="auto">
            <a:xfrm>
              <a:off x="6860773" y="3448717"/>
              <a:ext cx="5000800" cy="5829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2800" dirty="0"/>
                <a:t>多样的早教主题</a:t>
              </a:r>
              <a:endParaRPr lang="zh-CN" altLang="en-US" sz="2800" dirty="0"/>
            </a:p>
          </p:txBody>
        </p:sp>
        <p:sp>
          <p:nvSpPr>
            <p:cNvPr id="4" name="îŝḷîḋê"/>
            <p:cNvSpPr/>
            <p:nvPr/>
          </p:nvSpPr>
          <p:spPr bwMode="auto">
            <a:xfrm>
              <a:off x="6860773" y="4290925"/>
              <a:ext cx="5000800" cy="5829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2800" dirty="0"/>
                <a:t>更好地选择婴儿保姆</a:t>
              </a:r>
              <a:endParaRPr lang="zh-CN" altLang="en-US" sz="2800" dirty="0"/>
            </a:p>
          </p:txBody>
        </p:sp>
        <p:sp>
          <p:nvSpPr>
            <p:cNvPr id="9" name="ïṩḷïḓé"/>
            <p:cNvSpPr/>
            <p:nvPr/>
          </p:nvSpPr>
          <p:spPr>
            <a:xfrm>
              <a:off x="5877021" y="5060300"/>
              <a:ext cx="817200" cy="816358"/>
            </a:xfrm>
            <a:prstGeom prst="ellipse">
              <a:avLst/>
            </a:prstGeom>
            <a:grpFill/>
            <a:ln w="22225">
              <a:solidFill>
                <a:schemeClr val="bg1">
                  <a:lumMod val="7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en-US" altLang="zh-CN" sz="2800" b="1" i="1" dirty="0"/>
                <a:t>05</a:t>
              </a:r>
              <a:endParaRPr lang="en-US" altLang="zh-CN" sz="2800" b="1" i="1" dirty="0"/>
            </a:p>
          </p:txBody>
        </p:sp>
        <p:sp>
          <p:nvSpPr>
            <p:cNvPr id="11" name="îŝḷîḋê"/>
            <p:cNvSpPr/>
            <p:nvPr/>
          </p:nvSpPr>
          <p:spPr bwMode="auto">
            <a:xfrm>
              <a:off x="6860773" y="5198697"/>
              <a:ext cx="5000800" cy="5829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2800" dirty="0"/>
                <a:t>友好的用户界面</a:t>
              </a:r>
              <a:endParaRPr lang="zh-CN" altLang="en-US" sz="2800" dirty="0"/>
            </a:p>
          </p:txBody>
        </p:sp>
        <p:sp>
          <p:nvSpPr>
            <p:cNvPr id="14" name="ïṩḷïḓé"/>
            <p:cNvSpPr/>
            <p:nvPr/>
          </p:nvSpPr>
          <p:spPr>
            <a:xfrm>
              <a:off x="5877585" y="4200505"/>
              <a:ext cx="817200" cy="816358"/>
            </a:xfrm>
            <a:prstGeom prst="ellipse">
              <a:avLst/>
            </a:prstGeom>
            <a:grpFill/>
            <a:ln w="22225">
              <a:solidFill>
                <a:schemeClr val="bg1">
                  <a:lumMod val="7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en-US" altLang="zh-CN" sz="2800" b="1" i="1" dirty="0"/>
                <a:t>04</a:t>
              </a:r>
              <a:endParaRPr lang="en-US" altLang="zh-CN" sz="2800" b="1" i="1" dirty="0"/>
            </a:p>
          </p:txBody>
        </p:sp>
        <p:sp>
          <p:nvSpPr>
            <p:cNvPr id="15" name="îṥḷiḑé"/>
            <p:cNvSpPr/>
            <p:nvPr/>
          </p:nvSpPr>
          <p:spPr>
            <a:xfrm>
              <a:off x="5877585" y="1607643"/>
              <a:ext cx="817200" cy="815589"/>
            </a:xfrm>
            <a:prstGeom prst="ellipse">
              <a:avLst/>
            </a:prstGeom>
            <a:grpFill/>
            <a:ln w="22225">
              <a:solidFill>
                <a:schemeClr val="bg1">
                  <a:lumMod val="7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en-US" altLang="zh-CN" sz="32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</a:t>
              </a:r>
              <a:r>
                <a:rPr lang="en-US" altLang="zh-CN" sz="6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altLang="zh-CN" sz="3200" b="1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zh-CN" altLang="en-US" sz="32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ïş1ïḑê"/>
            <p:cNvSpPr/>
            <p:nvPr/>
          </p:nvSpPr>
          <p:spPr>
            <a:xfrm>
              <a:off x="5877585" y="2471930"/>
              <a:ext cx="817200" cy="815589"/>
            </a:xfrm>
            <a:prstGeom prst="ellipse">
              <a:avLst/>
            </a:prstGeom>
            <a:grpFill/>
            <a:ln w="22225">
              <a:solidFill>
                <a:schemeClr val="accent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en-US" altLang="zh-CN" sz="2800" b="1" i="1" dirty="0"/>
                <a:t>02</a:t>
              </a:r>
              <a:endParaRPr lang="zh-CN" altLang="en-US" sz="2800" b="1" i="1" dirty="0"/>
            </a:p>
          </p:txBody>
        </p:sp>
        <p:sp>
          <p:nvSpPr>
            <p:cNvPr id="17" name="ïṩḷïḓé"/>
            <p:cNvSpPr/>
            <p:nvPr/>
          </p:nvSpPr>
          <p:spPr>
            <a:xfrm>
              <a:off x="5877585" y="3336217"/>
              <a:ext cx="817200" cy="815590"/>
            </a:xfrm>
            <a:prstGeom prst="ellipse">
              <a:avLst/>
            </a:prstGeom>
            <a:grpFill/>
            <a:ln w="22225">
              <a:solidFill>
                <a:schemeClr val="bg1">
                  <a:lumMod val="7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en-US" altLang="zh-CN" sz="2800" b="1" i="1" dirty="0"/>
                <a:t>0</a:t>
              </a:r>
              <a:r>
                <a:rPr lang="en-US" altLang="zh-CN" sz="700" b="1" i="1" dirty="0"/>
                <a:t> </a:t>
              </a:r>
              <a:r>
                <a:rPr lang="en-US" altLang="zh-CN" sz="2800" b="1" i="1" dirty="0"/>
                <a:t>3</a:t>
              </a:r>
              <a:endParaRPr lang="zh-CN" altLang="en-US" sz="2800" b="1" i="1" dirty="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7920" y="1893570"/>
            <a:ext cx="3067050" cy="306705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371" y="2829666"/>
            <a:ext cx="11850624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7200" b="1" dirty="0">
                <a:solidFill>
                  <a:srgbClr val="071F65"/>
                </a:solidFill>
                <a:latin typeface="+mj-ea"/>
                <a:ea typeface="+mj-ea"/>
              </a:rPr>
              <a:t>初步设计</a:t>
            </a:r>
            <a:endParaRPr lang="zh-CN" sz="72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1893426" y="4271010"/>
            <a:ext cx="85651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10458595" y="119062"/>
            <a:ext cx="1063839" cy="990801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solidFill>
              <a:srgbClr val="071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solidFill>
              <a:srgbClr val="071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sp>
        <p:nvSpPr>
          <p:cNvPr id="8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ransition spd="med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标题 4"/>
          <p:cNvSpPr>
            <a:spLocks noGrp="1"/>
          </p:cNvSpPr>
          <p:nvPr/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71F65"/>
                </a:solidFill>
              </a:rPr>
              <a:t>场景</a:t>
            </a:r>
            <a:endParaRPr lang="zh-CN" altLang="en-US" dirty="0">
              <a:solidFill>
                <a:srgbClr val="071F65"/>
              </a:solidFill>
            </a:endParaRPr>
          </a:p>
        </p:txBody>
      </p:sp>
      <p:sp>
        <p:nvSpPr>
          <p:cNvPr id="26" name="灯片编号占位符 7"/>
          <p:cNvSpPr txBox="1"/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56590" y="1233170"/>
            <a:ext cx="7425690" cy="3107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       </a:t>
            </a:r>
            <a:r>
              <a:rPr lang="zh-CN" altLang="en-US" sz="2800" dirty="0"/>
              <a:t>小李初为人母，经常要上班，早出晚归，平常没有时间给孩子买衣服、奶粉、纸尿裤等婴幼儿用品，由于是为孩子买东西，所以小李在买衣服时首先考虑的就是衣服的质量问题。</a:t>
            </a:r>
            <a:endParaRPr lang="zh-CN" altLang="en-US" sz="2800" dirty="0"/>
          </a:p>
          <a:p>
            <a:r>
              <a:rPr lang="zh-CN" altLang="en-US" sz="2800" dirty="0"/>
              <a:t> </a:t>
            </a:r>
            <a:r>
              <a:rPr lang="en-US" altLang="zh-CN" sz="2800" dirty="0"/>
              <a:t>      </a:t>
            </a:r>
            <a:r>
              <a:rPr lang="zh-CN" altLang="en-US" sz="2800" dirty="0"/>
              <a:t>假如小李用我们的育儿APP“育儿狮”，就能很好地解决这个问题，育儿狮APP上很有大牌保真的婴幼儿用品，方便父母为孩子挑选。</a:t>
            </a:r>
            <a:endParaRPr lang="zh-CN" altLang="en-US" sz="28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2280" y="1325880"/>
            <a:ext cx="3810000" cy="38100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标题 4"/>
          <p:cNvSpPr>
            <a:spLocks noGrp="1"/>
          </p:cNvSpPr>
          <p:nvPr/>
        </p:nvSpPr>
        <p:spPr>
          <a:xfrm>
            <a:off x="987082" y="186986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71F65"/>
                </a:solidFill>
              </a:rPr>
              <a:t>小组成员初级设计</a:t>
            </a:r>
            <a:endParaRPr lang="zh-CN" altLang="en-US" dirty="0">
              <a:solidFill>
                <a:srgbClr val="071F65"/>
              </a:solidFill>
            </a:endParaRPr>
          </a:p>
        </p:txBody>
      </p:sp>
      <p:sp>
        <p:nvSpPr>
          <p:cNvPr id="15" name="灯片编号占位符 7"/>
          <p:cNvSpPr txBox="1"/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1073742871" name="图片 1073742870" descr="01FD85D6B25598BA825CCBF600C3C7C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1655" y="1325880"/>
            <a:ext cx="3343910" cy="2118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74" name="图片 1073742873" descr="C:/Users/qa/AppData/Local/Temp/picturecompress_20210403213050/output_1.jp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980" y="1985645"/>
            <a:ext cx="3621405" cy="2162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77" name="图片 1073742876" descr="C:/Users/qa/AppData/Local/Temp/picturecompress_20210403213540/output_1.jp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685" y="730250"/>
            <a:ext cx="3322955" cy="1951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85" name="图片 1073742884" descr="C:/Users/qa/AppData/Local/Temp/picturecompress_20210403222222/output_1.jpgoutput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5" y="4348480"/>
            <a:ext cx="3756660" cy="17195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88" name="图片 1073742887" descr="IMG_20210402_1357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185" y="4348480"/>
            <a:ext cx="4079240" cy="1852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标题 4"/>
          <p:cNvSpPr>
            <a:spLocks noGrp="1"/>
          </p:cNvSpPr>
          <p:nvPr/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71F65"/>
                </a:solidFill>
              </a:rPr>
              <a:t>小组设计</a:t>
            </a:r>
            <a:endParaRPr lang="zh-CN" altLang="en-US" dirty="0">
              <a:solidFill>
                <a:srgbClr val="071F65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032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" name="图片 1" descr="IMG_20210403_2209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820" y="782955"/>
            <a:ext cx="3555365" cy="5501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文本框 31"/>
          <p:cNvSpPr txBox="1"/>
          <p:nvPr/>
        </p:nvSpPr>
        <p:spPr>
          <a:xfrm>
            <a:off x="5118100" y="1875155"/>
            <a:ext cx="6103620" cy="26765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sz="2800" b="1" dirty="0"/>
              <a:t>分析</a:t>
            </a:r>
            <a:endParaRPr lang="zh-CN" sz="2800" dirty="0"/>
          </a:p>
          <a:p>
            <a:pPr marL="457200" indent="-457200">
              <a:buFont typeface="Wingdings" panose="05000000000000000000" charset="0"/>
              <a:buChar char="u"/>
            </a:pPr>
            <a:r>
              <a:rPr lang="zh-CN" sz="2800" dirty="0"/>
              <a:t>易学性：界面设计友好，容易上手，容易学习（菜单表单</a:t>
            </a:r>
            <a:r>
              <a:rPr lang="en-US" altLang="zh-CN" sz="2800" dirty="0"/>
              <a:t> </a:t>
            </a:r>
            <a:r>
              <a:rPr lang="zh-CN" altLang="en-US" sz="2800" dirty="0"/>
              <a:t>，搜索框）</a:t>
            </a:r>
            <a:endParaRPr lang="zh-CN" sz="2800" dirty="0"/>
          </a:p>
          <a:p>
            <a:pPr marL="457200" indent="-457200">
              <a:buFont typeface="Wingdings" panose="05000000000000000000" charset="0"/>
              <a:buChar char="u"/>
            </a:pPr>
            <a:r>
              <a:rPr lang="zh-CN" sz="2800" dirty="0"/>
              <a:t>效率：界面简洁，边缘角落充分利用。</a:t>
            </a:r>
            <a:endParaRPr lang="zh-CN" sz="2800" dirty="0"/>
          </a:p>
          <a:p>
            <a:pPr marL="457200" indent="-457200">
              <a:buFont typeface="Wingdings" panose="05000000000000000000" charset="0"/>
              <a:buChar char="u"/>
            </a:pPr>
            <a:r>
              <a:rPr lang="zh-CN" sz="2800" dirty="0"/>
              <a:t>安全性：错误提示友好，可以撤销。</a:t>
            </a:r>
            <a:endParaRPr lang="zh-CN" sz="2800" dirty="0"/>
          </a:p>
        </p:txBody>
      </p:sp>
    </p:spTree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标题 4"/>
          <p:cNvSpPr>
            <a:spLocks noGrp="1"/>
          </p:cNvSpPr>
          <p:nvPr/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71F65"/>
                </a:solidFill>
              </a:rPr>
              <a:t>小组设计</a:t>
            </a:r>
            <a:endParaRPr lang="zh-CN" altLang="en-US" dirty="0">
              <a:solidFill>
                <a:srgbClr val="071F65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032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1073742897" name="图片 1073742896" descr="C:/Users/qa/AppData/Local/Temp/picturecompress_20210415200917/output_1.jp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5420000">
            <a:off x="1310005" y="575945"/>
            <a:ext cx="4275455" cy="57061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94" name="图片 107374289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60000">
            <a:off x="6899910" y="1795145"/>
            <a:ext cx="4690110" cy="37445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371" y="2829666"/>
            <a:ext cx="11850624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071F65"/>
                </a:solidFill>
                <a:latin typeface="+mj-ea"/>
                <a:ea typeface="+mj-ea"/>
              </a:rPr>
              <a:t>纸上原型和电脑原型</a:t>
            </a:r>
            <a:endParaRPr lang="zh-CN" sz="72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1893426" y="4271010"/>
            <a:ext cx="85651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10264140" y="118743"/>
            <a:ext cx="1063839" cy="990801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solidFill>
              <a:srgbClr val="071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solidFill>
              <a:srgbClr val="071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sp>
        <p:nvSpPr>
          <p:cNvPr id="8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kumimoji="0" lang="zh-CN" altLang="en-US" sz="32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纸上原型</a:t>
            </a:r>
            <a:endParaRPr kumimoji="0" lang="zh-CN" altLang="en-US" sz="3200" b="1" i="0" u="none" strike="noStrike" kern="0" cap="none" spc="30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" name="图片 2" descr="${%QLTYXQM23VU$$QC]Z~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0" y="782955"/>
            <a:ext cx="2031365" cy="3008630"/>
          </a:xfrm>
          <a:prstGeom prst="rect">
            <a:avLst/>
          </a:prstGeom>
        </p:spPr>
      </p:pic>
      <p:pic>
        <p:nvPicPr>
          <p:cNvPr id="6" name="图片 5" descr="%C%3XKTPI8Z87LBEQUH$)$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585" y="782955"/>
            <a:ext cx="2828290" cy="4311015"/>
          </a:xfrm>
          <a:prstGeom prst="rect">
            <a:avLst/>
          </a:prstGeom>
        </p:spPr>
      </p:pic>
      <p:pic>
        <p:nvPicPr>
          <p:cNvPr id="9" name="图片 8" descr="B63(I3(%9BVGU@}B$](RXB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0" y="0"/>
            <a:ext cx="2489200" cy="3829685"/>
          </a:xfrm>
          <a:prstGeom prst="rect">
            <a:avLst/>
          </a:prstGeom>
        </p:spPr>
      </p:pic>
      <p:pic>
        <p:nvPicPr>
          <p:cNvPr id="11" name="图片 10" descr="K@5$%IF}B@~CO2MA`X3(]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2552700"/>
            <a:ext cx="2864485" cy="38188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kumimoji="0" lang="zh-CN" altLang="en-US" sz="32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电脑原型</a:t>
            </a:r>
            <a:endParaRPr kumimoji="0" lang="zh-CN" altLang="en-US" sz="3200" b="1" i="0" u="none" strike="noStrike" kern="0" cap="none" spc="30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0540" y="900430"/>
            <a:ext cx="1948815" cy="2867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" y="1046480"/>
            <a:ext cx="1707515" cy="2736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710" y="899795"/>
            <a:ext cx="2366010" cy="3029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720" y="889000"/>
            <a:ext cx="1834515" cy="30403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255" y="843280"/>
            <a:ext cx="2298065" cy="3131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55" y="3864610"/>
            <a:ext cx="2036445" cy="2563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8325" y="3707765"/>
            <a:ext cx="1833245" cy="2785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3965" y="3864610"/>
            <a:ext cx="1666875" cy="25571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4845" y="3941445"/>
            <a:ext cx="2103120" cy="25514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7520" y="4010025"/>
            <a:ext cx="1867535" cy="24828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371" y="2829666"/>
            <a:ext cx="11850624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7200" b="1" dirty="0">
                <a:solidFill>
                  <a:srgbClr val="071F65"/>
                </a:solidFill>
                <a:latin typeface="+mj-ea"/>
                <a:ea typeface="+mj-ea"/>
              </a:rPr>
              <a:t>用户测试</a:t>
            </a:r>
            <a:endParaRPr lang="zh-CN" sz="72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1893426" y="4271010"/>
            <a:ext cx="85651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10264140" y="118743"/>
            <a:ext cx="1063839" cy="990801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solidFill>
              <a:srgbClr val="071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solidFill>
              <a:srgbClr val="071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sp>
        <p:nvSpPr>
          <p:cNvPr id="8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25"/>
          <p:cNvSpPr/>
          <p:nvPr/>
        </p:nvSpPr>
        <p:spPr bwMode="auto">
          <a:xfrm>
            <a:off x="3240405" y="1575435"/>
            <a:ext cx="1882775" cy="3883025"/>
          </a:xfrm>
          <a:custGeom>
            <a:avLst/>
            <a:gdLst>
              <a:gd name="T0" fmla="*/ 5 w 1001"/>
              <a:gd name="T1" fmla="*/ 0 h 2101"/>
              <a:gd name="T2" fmla="*/ 622 w 1001"/>
              <a:gd name="T3" fmla="*/ 204 h 2101"/>
              <a:gd name="T4" fmla="*/ 1001 w 1001"/>
              <a:gd name="T5" fmla="*/ 728 h 2101"/>
              <a:gd name="T6" fmla="*/ 1000 w 1001"/>
              <a:gd name="T7" fmla="*/ 1378 h 2101"/>
              <a:gd name="T8" fmla="*/ 617 w 1001"/>
              <a:gd name="T9" fmla="*/ 1903 h 2101"/>
              <a:gd name="T10" fmla="*/ 0 w 1001"/>
              <a:gd name="T11" fmla="*/ 2101 h 2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1" h="2101">
                <a:moveTo>
                  <a:pt x="5" y="0"/>
                </a:moveTo>
                <a:lnTo>
                  <a:pt x="622" y="204"/>
                </a:lnTo>
                <a:lnTo>
                  <a:pt x="1001" y="728"/>
                </a:lnTo>
                <a:lnTo>
                  <a:pt x="1000" y="1378"/>
                </a:lnTo>
                <a:lnTo>
                  <a:pt x="617" y="1903"/>
                </a:lnTo>
                <a:lnTo>
                  <a:pt x="0" y="2101"/>
                </a:lnTo>
              </a:path>
            </a:pathLst>
          </a:custGeom>
          <a:noFill/>
          <a:ln w="9525">
            <a:solidFill>
              <a:srgbClr val="01B3C5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157518" y="1555855"/>
            <a:ext cx="753197" cy="753197"/>
            <a:chOff x="-5341301" y="-1560254"/>
            <a:chExt cx="3307458" cy="3307458"/>
          </a:xfrm>
        </p:grpSpPr>
        <p:sp>
          <p:nvSpPr>
            <p:cNvPr id="51" name="椭圆 50"/>
            <p:cNvSpPr/>
            <p:nvPr/>
          </p:nvSpPr>
          <p:spPr>
            <a:xfrm>
              <a:off x="-5341301" y="-1560254"/>
              <a:ext cx="3307458" cy="3307458"/>
            </a:xfrm>
            <a:prstGeom prst="ellipse">
              <a:avLst/>
            </a:prstGeom>
            <a:gradFill>
              <a:gsLst>
                <a:gs pos="100000">
                  <a:srgbClr val="FFFFFF">
                    <a:lumMod val="75000"/>
                  </a:srgbClr>
                </a:gs>
                <a:gs pos="0">
                  <a:srgbClr val="FFFFFF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>
              <a:softEdge rad="2286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4922595" y="-1141548"/>
              <a:ext cx="2470046" cy="2470046"/>
            </a:xfrm>
            <a:prstGeom prst="ellipse">
              <a:avLst/>
            </a:prstGeom>
            <a:solidFill>
              <a:srgbClr val="01B3C5"/>
            </a:solidFill>
            <a:ln w="31750" cap="flat" cmpd="sng" algn="ctr">
              <a:gradFill flip="none"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127000" dist="63500" dir="13500000">
                <a:srgbClr val="01B3C5">
                  <a:lumMod val="50000"/>
                  <a:alpha val="85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4778020" y="-996973"/>
              <a:ext cx="2180896" cy="218089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50800" cap="flat" cmpd="sng" algn="ctr">
              <a:noFill/>
              <a:prstDash val="solid"/>
            </a:ln>
            <a:effectLst>
              <a:outerShdw blurRad="152400" dist="76200" dir="2700000" algn="tl" rotWithShape="0">
                <a:srgbClr val="01B3C5">
                  <a:lumMod val="50000"/>
                  <a:alpha val="64000"/>
                </a:srgb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508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253294" y="1555985"/>
            <a:ext cx="3689985" cy="3689985"/>
            <a:chOff x="1253293" y="1555984"/>
            <a:chExt cx="3689985" cy="3689985"/>
          </a:xfrm>
        </p:grpSpPr>
        <p:sp>
          <p:nvSpPr>
            <p:cNvPr id="55" name="椭圆 54"/>
            <p:cNvSpPr/>
            <p:nvPr/>
          </p:nvSpPr>
          <p:spPr>
            <a:xfrm>
              <a:off x="1253293" y="1555984"/>
              <a:ext cx="3689985" cy="3689985"/>
            </a:xfrm>
            <a:prstGeom prst="ellipse">
              <a:avLst/>
            </a:prstGeom>
            <a:gradFill>
              <a:gsLst>
                <a:gs pos="100000">
                  <a:srgbClr val="FFFFFF">
                    <a:lumMod val="75000"/>
                  </a:srgbClr>
                </a:gs>
                <a:gs pos="0">
                  <a:srgbClr val="FFFFFF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>
              <a:softEdge rad="190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720425" y="2023116"/>
              <a:ext cx="2755721" cy="2755721"/>
            </a:xfrm>
            <a:prstGeom prst="ellipse">
              <a:avLst/>
            </a:prstGeom>
            <a:solidFill>
              <a:srgbClr val="01B3C5"/>
            </a:solidFill>
            <a:ln w="31750" cap="flat" cmpd="sng" algn="ctr">
              <a:gradFill flip="none"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127000" dist="63500" dir="13500000">
                <a:srgbClr val="01B3C5">
                  <a:lumMod val="50000"/>
                  <a:alpha val="85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003165" y="1536700"/>
            <a:ext cx="3021965" cy="638175"/>
            <a:chOff x="1456566" y="1064226"/>
            <a:chExt cx="3148013" cy="307975"/>
          </a:xfrm>
        </p:grpSpPr>
        <p:sp>
          <p:nvSpPr>
            <p:cNvPr id="58" name="Freeform 9"/>
            <p:cNvSpPr/>
            <p:nvPr/>
          </p:nvSpPr>
          <p:spPr bwMode="auto">
            <a:xfrm>
              <a:off x="1456566" y="1064226"/>
              <a:ext cx="3148013" cy="307975"/>
            </a:xfrm>
            <a:custGeom>
              <a:avLst/>
              <a:gdLst>
                <a:gd name="T0" fmla="*/ 64 w 1983"/>
                <a:gd name="T1" fmla="*/ 194 h 194"/>
                <a:gd name="T2" fmla="*/ 0 w 1983"/>
                <a:gd name="T3" fmla="*/ 97 h 194"/>
                <a:gd name="T4" fmla="*/ 64 w 1983"/>
                <a:gd name="T5" fmla="*/ 0 h 194"/>
                <a:gd name="T6" fmla="*/ 1918 w 1983"/>
                <a:gd name="T7" fmla="*/ 0 h 194"/>
                <a:gd name="T8" fmla="*/ 1983 w 1983"/>
                <a:gd name="T9" fmla="*/ 97 h 194"/>
                <a:gd name="T10" fmla="*/ 1918 w 1983"/>
                <a:gd name="T11" fmla="*/ 194 h 194"/>
                <a:gd name="T12" fmla="*/ 64 w 1983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4">
                  <a:moveTo>
                    <a:pt x="64" y="194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8" y="0"/>
                  </a:lnTo>
                  <a:lnTo>
                    <a:pt x="1983" y="97"/>
                  </a:lnTo>
                  <a:lnTo>
                    <a:pt x="1918" y="194"/>
                  </a:lnTo>
                  <a:lnTo>
                    <a:pt x="64" y="194"/>
                  </a:lnTo>
                  <a:close/>
                </a:path>
              </a:pathLst>
            </a:custGeom>
            <a:solidFill>
              <a:srgbClr val="FFBF53"/>
            </a:solidFill>
            <a:ln w="12700" cap="flat" cmpd="sng" algn="ctr"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63500" dist="38100" dir="13500000">
                <a:srgbClr val="01B3C5">
                  <a:lumMod val="50000"/>
                  <a:alpha val="50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9" name="Rectangle 19"/>
            <p:cNvSpPr>
              <a:spLocks noChangeArrowheads="1"/>
            </p:cNvSpPr>
            <p:nvPr/>
          </p:nvSpPr>
          <p:spPr bwMode="auto">
            <a:xfrm>
              <a:off x="1736489" y="1116628"/>
              <a:ext cx="2247753" cy="207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问题分析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681345" y="2458085"/>
            <a:ext cx="3444875" cy="638175"/>
            <a:chOff x="3304042" y="2302824"/>
            <a:chExt cx="3148013" cy="306387"/>
          </a:xfrm>
        </p:grpSpPr>
        <p:sp>
          <p:nvSpPr>
            <p:cNvPr id="61" name="Freeform 10"/>
            <p:cNvSpPr/>
            <p:nvPr/>
          </p:nvSpPr>
          <p:spPr bwMode="auto">
            <a:xfrm>
              <a:off x="3304042" y="2302824"/>
              <a:ext cx="3148013" cy="306387"/>
            </a:xfrm>
            <a:custGeom>
              <a:avLst/>
              <a:gdLst>
                <a:gd name="T0" fmla="*/ 64 w 1983"/>
                <a:gd name="T1" fmla="*/ 193 h 193"/>
                <a:gd name="T2" fmla="*/ 0 w 1983"/>
                <a:gd name="T3" fmla="*/ 97 h 193"/>
                <a:gd name="T4" fmla="*/ 64 w 1983"/>
                <a:gd name="T5" fmla="*/ 0 h 193"/>
                <a:gd name="T6" fmla="*/ 1919 w 1983"/>
                <a:gd name="T7" fmla="*/ 0 h 193"/>
                <a:gd name="T8" fmla="*/ 1983 w 1983"/>
                <a:gd name="T9" fmla="*/ 97 h 193"/>
                <a:gd name="T10" fmla="*/ 1919 w 1983"/>
                <a:gd name="T11" fmla="*/ 193 h 193"/>
                <a:gd name="T12" fmla="*/ 64 w 1983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3" h="193">
                  <a:moveTo>
                    <a:pt x="64" y="193"/>
                  </a:moveTo>
                  <a:lnTo>
                    <a:pt x="0" y="97"/>
                  </a:lnTo>
                  <a:lnTo>
                    <a:pt x="64" y="0"/>
                  </a:lnTo>
                  <a:lnTo>
                    <a:pt x="1919" y="0"/>
                  </a:lnTo>
                  <a:lnTo>
                    <a:pt x="1983" y="97"/>
                  </a:lnTo>
                  <a:lnTo>
                    <a:pt x="1919" y="193"/>
                  </a:lnTo>
                  <a:lnTo>
                    <a:pt x="64" y="193"/>
                  </a:lnTo>
                  <a:close/>
                </a:path>
              </a:pathLst>
            </a:custGeom>
            <a:solidFill>
              <a:srgbClr val="01B3C5"/>
            </a:solidFill>
            <a:ln w="12700" cap="flat" cmpd="sng" algn="ctr"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63500" dist="38100" dir="13500000">
                <a:srgbClr val="01B3C5">
                  <a:lumMod val="50000"/>
                  <a:alpha val="50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2" name="Rectangle 20"/>
            <p:cNvSpPr>
              <a:spLocks noChangeArrowheads="1"/>
            </p:cNvSpPr>
            <p:nvPr/>
          </p:nvSpPr>
          <p:spPr bwMode="auto">
            <a:xfrm>
              <a:off x="3537843" y="2337578"/>
              <a:ext cx="2626864" cy="206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初步设计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654743" y="3521733"/>
            <a:ext cx="4324444" cy="638275"/>
            <a:chOff x="3493737" y="3088076"/>
            <a:chExt cx="3149600" cy="307975"/>
          </a:xfrm>
        </p:grpSpPr>
        <p:sp>
          <p:nvSpPr>
            <p:cNvPr id="64" name="Freeform 11"/>
            <p:cNvSpPr/>
            <p:nvPr/>
          </p:nvSpPr>
          <p:spPr bwMode="auto">
            <a:xfrm>
              <a:off x="3493737" y="3088076"/>
              <a:ext cx="3149600" cy="307975"/>
            </a:xfrm>
            <a:custGeom>
              <a:avLst/>
              <a:gdLst>
                <a:gd name="T0" fmla="*/ 65 w 1984"/>
                <a:gd name="T1" fmla="*/ 194 h 194"/>
                <a:gd name="T2" fmla="*/ 0 w 1984"/>
                <a:gd name="T3" fmla="*/ 97 h 194"/>
                <a:gd name="T4" fmla="*/ 65 w 1984"/>
                <a:gd name="T5" fmla="*/ 0 h 194"/>
                <a:gd name="T6" fmla="*/ 1919 w 1984"/>
                <a:gd name="T7" fmla="*/ 0 h 194"/>
                <a:gd name="T8" fmla="*/ 1984 w 1984"/>
                <a:gd name="T9" fmla="*/ 97 h 194"/>
                <a:gd name="T10" fmla="*/ 1919 w 1984"/>
                <a:gd name="T11" fmla="*/ 194 h 194"/>
                <a:gd name="T12" fmla="*/ 65 w 1984"/>
                <a:gd name="T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4" h="194">
                  <a:moveTo>
                    <a:pt x="65" y="194"/>
                  </a:moveTo>
                  <a:lnTo>
                    <a:pt x="0" y="97"/>
                  </a:lnTo>
                  <a:lnTo>
                    <a:pt x="65" y="0"/>
                  </a:lnTo>
                  <a:lnTo>
                    <a:pt x="1919" y="0"/>
                  </a:lnTo>
                  <a:lnTo>
                    <a:pt x="1984" y="97"/>
                  </a:lnTo>
                  <a:lnTo>
                    <a:pt x="1919" y="194"/>
                  </a:lnTo>
                  <a:lnTo>
                    <a:pt x="65" y="194"/>
                  </a:lnTo>
                  <a:close/>
                </a:path>
              </a:pathLst>
            </a:custGeom>
            <a:solidFill>
              <a:srgbClr val="F17475"/>
            </a:solidFill>
            <a:ln w="12700" cap="flat" cmpd="sng" algn="ctr"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63500" dist="38100" dir="13500000">
                <a:srgbClr val="01B3C5">
                  <a:lumMod val="50000"/>
                  <a:alpha val="50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5" name="Rectangle 21"/>
            <p:cNvSpPr>
              <a:spLocks noChangeArrowheads="1"/>
            </p:cNvSpPr>
            <p:nvPr/>
          </p:nvSpPr>
          <p:spPr bwMode="auto">
            <a:xfrm>
              <a:off x="3670120" y="3137899"/>
              <a:ext cx="2580673" cy="207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纸上原型和电脑原型</a:t>
              </a:r>
              <a:endPara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4157497" y="1732137"/>
            <a:ext cx="717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pPr defTabSz="914400"/>
            <a:r>
              <a:rPr lang="en-US" altLang="zh-CN" sz="2000" dirty="0">
                <a:solidFill>
                  <a:srgbClr val="FFBF53"/>
                </a:solidFill>
                <a:latin typeface="Arial" panose="020B0604020202020204"/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rgbClr val="FFBF53"/>
              </a:solidFill>
              <a:latin typeface="Arial" panose="020B0604020202020204"/>
              <a:cs typeface="+mn-ea"/>
              <a:sym typeface="+mn-lt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910246" y="2448532"/>
            <a:ext cx="753197" cy="753197"/>
            <a:chOff x="-5341301" y="-1560254"/>
            <a:chExt cx="3307458" cy="3307458"/>
          </a:xfrm>
        </p:grpSpPr>
        <p:sp>
          <p:nvSpPr>
            <p:cNvPr id="71" name="椭圆 70"/>
            <p:cNvSpPr/>
            <p:nvPr/>
          </p:nvSpPr>
          <p:spPr>
            <a:xfrm>
              <a:off x="-5341301" y="-1560254"/>
              <a:ext cx="3307458" cy="3307458"/>
            </a:xfrm>
            <a:prstGeom prst="ellipse">
              <a:avLst/>
            </a:prstGeom>
            <a:gradFill>
              <a:gsLst>
                <a:gs pos="100000">
                  <a:srgbClr val="FFFFFF">
                    <a:lumMod val="75000"/>
                  </a:srgbClr>
                </a:gs>
                <a:gs pos="0">
                  <a:srgbClr val="FFFFFF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>
              <a:softEdge rad="2286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-4922595" y="-1141548"/>
              <a:ext cx="2470046" cy="2470046"/>
            </a:xfrm>
            <a:prstGeom prst="ellipse">
              <a:avLst/>
            </a:prstGeom>
            <a:solidFill>
              <a:srgbClr val="01B3C5"/>
            </a:solidFill>
            <a:ln w="31750" cap="flat" cmpd="sng" algn="ctr">
              <a:gradFill flip="none"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127000" dist="63500" dir="13500000">
                <a:srgbClr val="01B3C5">
                  <a:lumMod val="50000"/>
                  <a:alpha val="85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-4778020" y="-996973"/>
              <a:ext cx="2180896" cy="218089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50800" cap="flat" cmpd="sng" algn="ctr">
              <a:noFill/>
              <a:prstDash val="solid"/>
            </a:ln>
            <a:effectLst>
              <a:outerShdw blurRad="152400" dist="76200" dir="2700000" algn="tl" rotWithShape="0">
                <a:srgbClr val="01B3C5">
                  <a:lumMod val="50000"/>
                  <a:alpha val="64000"/>
                </a:srgb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508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892185" y="3504301"/>
            <a:ext cx="753197" cy="753197"/>
            <a:chOff x="-5341301" y="-1560254"/>
            <a:chExt cx="3307458" cy="3307458"/>
          </a:xfrm>
        </p:grpSpPr>
        <p:sp>
          <p:nvSpPr>
            <p:cNvPr id="75" name="椭圆 74"/>
            <p:cNvSpPr/>
            <p:nvPr/>
          </p:nvSpPr>
          <p:spPr>
            <a:xfrm>
              <a:off x="-5341301" y="-1560254"/>
              <a:ext cx="3307458" cy="3307458"/>
            </a:xfrm>
            <a:prstGeom prst="ellipse">
              <a:avLst/>
            </a:prstGeom>
            <a:gradFill>
              <a:gsLst>
                <a:gs pos="100000">
                  <a:srgbClr val="FFFFFF">
                    <a:lumMod val="75000"/>
                  </a:srgbClr>
                </a:gs>
                <a:gs pos="0">
                  <a:srgbClr val="FFFFFF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>
              <a:softEdge rad="2286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-4922595" y="-1141548"/>
              <a:ext cx="2470046" cy="2470046"/>
            </a:xfrm>
            <a:prstGeom prst="ellipse">
              <a:avLst/>
            </a:prstGeom>
            <a:solidFill>
              <a:srgbClr val="01B3C5"/>
            </a:solidFill>
            <a:ln w="31750" cap="flat" cmpd="sng" algn="ctr">
              <a:gradFill flip="none"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127000" dist="63500" dir="13500000">
                <a:srgbClr val="01B3C5">
                  <a:lumMod val="50000"/>
                  <a:alpha val="85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-4778020" y="-996973"/>
              <a:ext cx="2180896" cy="218089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50800" cap="flat" cmpd="sng" algn="ctr">
              <a:noFill/>
              <a:prstDash val="solid"/>
            </a:ln>
            <a:effectLst>
              <a:outerShdw blurRad="152400" dist="76200" dir="2700000" algn="tl" rotWithShape="0">
                <a:srgbClr val="01B3C5">
                  <a:lumMod val="50000"/>
                  <a:alpha val="64000"/>
                </a:srgb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50800" h="1270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4992614" y="3666421"/>
            <a:ext cx="56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pPr defTabSz="914400"/>
            <a:r>
              <a:rPr lang="en-US" altLang="zh-CN" sz="2000" dirty="0">
                <a:solidFill>
                  <a:srgbClr val="00AF92">
                    <a:lumMod val="75000"/>
                  </a:srgbClr>
                </a:solidFill>
                <a:latin typeface="Arial" panose="020B0604020202020204"/>
                <a:cs typeface="+mn-ea"/>
                <a:sym typeface="+mn-lt"/>
              </a:rPr>
              <a:t>03</a:t>
            </a:r>
            <a:endParaRPr lang="zh-CN" altLang="en-US" sz="2000" dirty="0">
              <a:solidFill>
                <a:srgbClr val="00AF92">
                  <a:lumMod val="75000"/>
                </a:srgb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003292" y="2624832"/>
            <a:ext cx="52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pPr defTabSz="914400"/>
            <a:r>
              <a:rPr lang="en-US" altLang="zh-CN" sz="2000" dirty="0">
                <a:solidFill>
                  <a:srgbClr val="F17475"/>
                </a:solidFill>
                <a:latin typeface="Arial" panose="020B0604020202020204"/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rgbClr val="F17475"/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1893769" y="2196459"/>
            <a:ext cx="2409039" cy="2409039"/>
          </a:xfrm>
          <a:prstGeom prst="ellipse">
            <a:avLst/>
          </a:prstGeom>
          <a:solidFill>
            <a:srgbClr val="FFFFFF">
              <a:lumMod val="95000"/>
            </a:srgbClr>
          </a:solidFill>
          <a:ln w="50800" cap="flat" cmpd="sng" algn="ctr">
            <a:noFill/>
            <a:prstDash val="solid"/>
          </a:ln>
          <a:effectLst>
            <a:outerShdw blurRad="152400" dist="76200" dir="2700000" algn="tl" rotWithShape="0">
              <a:srgbClr val="01B3C5">
                <a:lumMod val="50000"/>
                <a:alpha val="64000"/>
              </a:srgbClr>
            </a:outerShdw>
          </a:effectLst>
          <a:scene3d>
            <a:camera prst="orthographicFront"/>
            <a:lightRig rig="threePt" dir="t"/>
          </a:scene3d>
          <a:sp3d prstMaterial="softEdge">
            <a:bevelT w="82550" h="2540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1900410" y="2196459"/>
            <a:ext cx="2409039" cy="2409039"/>
            <a:chOff x="1909129" y="2184707"/>
            <a:chExt cx="2409039" cy="2409039"/>
          </a:xfrm>
        </p:grpSpPr>
        <p:sp>
          <p:nvSpPr>
            <p:cNvPr id="87" name="椭圆 86"/>
            <p:cNvSpPr/>
            <p:nvPr/>
          </p:nvSpPr>
          <p:spPr>
            <a:xfrm>
              <a:off x="1909129" y="2184707"/>
              <a:ext cx="2409039" cy="2409039"/>
            </a:xfrm>
            <a:prstGeom prst="ellipse">
              <a:avLst/>
            </a:prstGeom>
            <a:solidFill>
              <a:srgbClr val="FFFFFF">
                <a:lumMod val="95000"/>
                <a:alpha val="0"/>
              </a:srgbClr>
            </a:solidFill>
            <a:ln w="50800" cap="flat" cmpd="sng" algn="ctr">
              <a:noFill/>
              <a:prstDash val="solid"/>
            </a:ln>
            <a:effectLst>
              <a:outerShdw sx="1000" sy="1000" algn="tl" rotWithShape="0">
                <a:srgbClr val="01B3C5">
                  <a:lumMod val="50000"/>
                </a:srgb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 prst="angle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8" name="圆角矩形 12"/>
            <p:cNvSpPr/>
            <p:nvPr/>
          </p:nvSpPr>
          <p:spPr>
            <a:xfrm>
              <a:off x="3028958" y="4282251"/>
              <a:ext cx="101025" cy="193708"/>
            </a:xfrm>
            <a:prstGeom prst="roundRect">
              <a:avLst>
                <a:gd name="adj" fmla="val 50000"/>
              </a:avLst>
            </a:prstGeom>
            <a:solidFill>
              <a:srgbClr val="01B3C5"/>
            </a:solidFill>
            <a:ln w="12700" cap="flat" cmpd="sng" algn="ctr"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63500" dist="38100" dir="13500000">
                <a:srgbClr val="01B3C5">
                  <a:lumMod val="50000"/>
                  <a:alpha val="50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92" name="Rectangle 18"/>
          <p:cNvSpPr>
            <a:spLocks noChangeArrowheads="1"/>
          </p:cNvSpPr>
          <p:nvPr/>
        </p:nvSpPr>
        <p:spPr bwMode="auto">
          <a:xfrm>
            <a:off x="1845042" y="2621740"/>
            <a:ext cx="2499360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2400" b="1" dirty="0">
                <a:solidFill>
                  <a:srgbClr val="071F65"/>
                </a:solidFill>
                <a:latin typeface="+mj-ea"/>
                <a:ea typeface="+mj-ea"/>
                <a:sym typeface="+mn-ea"/>
              </a:rPr>
              <a:t>界</a:t>
            </a:r>
            <a:endParaRPr lang="zh-CN" sz="2400" b="1" dirty="0">
              <a:solidFill>
                <a:srgbClr val="071F65"/>
              </a:solidFill>
              <a:latin typeface="+mj-ea"/>
              <a:ea typeface="+mj-ea"/>
              <a:sym typeface="+mn-ea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2400" b="1" dirty="0">
                <a:solidFill>
                  <a:srgbClr val="071F65"/>
                </a:solidFill>
                <a:latin typeface="+mj-ea"/>
                <a:ea typeface="+mj-ea"/>
                <a:sym typeface="+mn-ea"/>
              </a:rPr>
              <a:t>面</a:t>
            </a:r>
            <a:endParaRPr lang="zh-CN" sz="2400" b="1" dirty="0">
              <a:solidFill>
                <a:srgbClr val="071F65"/>
              </a:solidFill>
              <a:latin typeface="+mj-ea"/>
              <a:ea typeface="+mj-ea"/>
              <a:sym typeface="+mn-ea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2400" b="1" dirty="0">
                <a:solidFill>
                  <a:srgbClr val="071F65"/>
                </a:solidFill>
                <a:latin typeface="+mj-ea"/>
                <a:ea typeface="+mj-ea"/>
                <a:sym typeface="+mn-ea"/>
              </a:rPr>
              <a:t>设</a:t>
            </a:r>
            <a:endParaRPr lang="zh-CN" sz="2400" b="1" dirty="0">
              <a:solidFill>
                <a:srgbClr val="071F65"/>
              </a:solidFill>
              <a:latin typeface="+mj-ea"/>
              <a:ea typeface="+mj-ea"/>
              <a:sym typeface="+mn-ea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2400" b="1" dirty="0">
                <a:solidFill>
                  <a:srgbClr val="071F65"/>
                </a:solidFill>
                <a:latin typeface="+mj-ea"/>
                <a:ea typeface="+mj-ea"/>
                <a:sym typeface="+mn-ea"/>
              </a:rPr>
              <a:t>计</a:t>
            </a:r>
            <a:endParaRPr kumimoji="0" lang="zh-CN" sz="2400" b="0" i="0" u="none" strike="noStrike" kern="0" cap="none" spc="0" normalizeH="0" baseline="0" noProof="0" dirty="0">
              <a:ln>
                <a:noFill/>
              </a:ln>
              <a:solidFill>
                <a:srgbClr val="01B3C5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400060" y="4332341"/>
            <a:ext cx="753197" cy="753197"/>
            <a:chOff x="-5341301" y="-1560254"/>
            <a:chExt cx="3307458" cy="3307458"/>
          </a:xfrm>
        </p:grpSpPr>
        <p:sp>
          <p:nvSpPr>
            <p:cNvPr id="3" name="椭圆 2"/>
            <p:cNvSpPr/>
            <p:nvPr/>
          </p:nvSpPr>
          <p:spPr>
            <a:xfrm>
              <a:off x="-5341301" y="-1560254"/>
              <a:ext cx="3307458" cy="3307458"/>
            </a:xfrm>
            <a:prstGeom prst="ellipse">
              <a:avLst/>
            </a:prstGeom>
            <a:gradFill>
              <a:gsLst>
                <a:gs pos="100000">
                  <a:srgbClr val="FFFFFF">
                    <a:lumMod val="75000"/>
                  </a:srgbClr>
                </a:gs>
                <a:gs pos="0">
                  <a:srgbClr val="FFFFFF"/>
                </a:gs>
              </a:gsLst>
              <a:lin ang="5400000" scaled="0"/>
            </a:gradFill>
            <a:ln w="9525" cap="flat" cmpd="sng" algn="ctr">
              <a:noFill/>
              <a:prstDash val="solid"/>
            </a:ln>
            <a:effectLst>
              <a:softEdge rad="228600"/>
            </a:effectLst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-4922595" y="-1141548"/>
              <a:ext cx="2470046" cy="2470046"/>
            </a:xfrm>
            <a:prstGeom prst="ellipse">
              <a:avLst/>
            </a:prstGeom>
            <a:solidFill>
              <a:srgbClr val="01B3C5"/>
            </a:solidFill>
            <a:ln w="31750" cap="flat" cmpd="sng" algn="ctr">
              <a:gradFill flip="none"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127000" dist="63500" dir="13500000">
                <a:srgbClr val="01B3C5">
                  <a:lumMod val="50000"/>
                  <a:alpha val="85000"/>
                </a:srgbClr>
              </a:innerShdw>
            </a:effectLst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4778020" y="-996973"/>
              <a:ext cx="2180896" cy="218089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50800" cap="flat" cmpd="sng" algn="ctr">
              <a:noFill/>
              <a:prstDash val="solid"/>
            </a:ln>
            <a:effectLst>
              <a:outerShdw blurRad="152400" dist="76200" dir="2700000" algn="tl" rotWithShape="0">
                <a:srgbClr val="01B3C5">
                  <a:lumMod val="50000"/>
                  <a:alpha val="64000"/>
                </a:srgb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50800" h="12700" prst="angle"/>
            </a:sp3d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494774" y="4509701"/>
            <a:ext cx="56377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pPr defTabSz="914400"/>
            <a:r>
              <a:rPr lang="en-US" altLang="zh-CN" sz="2000" dirty="0">
                <a:solidFill>
                  <a:srgbClr val="00AF92">
                    <a:lumMod val="75000"/>
                  </a:srgbClr>
                </a:solidFill>
                <a:latin typeface="Arial" panose="020B0604020202020204"/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rgbClr val="00AF92">
                  <a:lumMod val="75000"/>
                </a:srgbClr>
              </a:solidFill>
              <a:latin typeface="Arial" panose="020B0604020202020204"/>
              <a:cs typeface="+mn-ea"/>
              <a:sym typeface="+mn-lt"/>
            </a:endParaRPr>
          </a:p>
        </p:txBody>
      </p:sp>
      <p:sp>
        <p:nvSpPr>
          <p:cNvPr id="8" name="Freeform 11"/>
          <p:cNvSpPr/>
          <p:nvPr/>
        </p:nvSpPr>
        <p:spPr bwMode="auto">
          <a:xfrm>
            <a:off x="5031105" y="4481195"/>
            <a:ext cx="4095115" cy="638175"/>
          </a:xfrm>
          <a:custGeom>
            <a:avLst/>
            <a:gdLst>
              <a:gd name="T0" fmla="*/ 65 w 1984"/>
              <a:gd name="T1" fmla="*/ 194 h 194"/>
              <a:gd name="T2" fmla="*/ 0 w 1984"/>
              <a:gd name="T3" fmla="*/ 97 h 194"/>
              <a:gd name="T4" fmla="*/ 65 w 1984"/>
              <a:gd name="T5" fmla="*/ 0 h 194"/>
              <a:gd name="T6" fmla="*/ 1919 w 1984"/>
              <a:gd name="T7" fmla="*/ 0 h 194"/>
              <a:gd name="T8" fmla="*/ 1984 w 1984"/>
              <a:gd name="T9" fmla="*/ 97 h 194"/>
              <a:gd name="T10" fmla="*/ 1919 w 1984"/>
              <a:gd name="T11" fmla="*/ 194 h 194"/>
              <a:gd name="T12" fmla="*/ 65 w 1984"/>
              <a:gd name="T13" fmla="*/ 19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4" h="194">
                <a:moveTo>
                  <a:pt x="65" y="194"/>
                </a:moveTo>
                <a:lnTo>
                  <a:pt x="0" y="97"/>
                </a:lnTo>
                <a:lnTo>
                  <a:pt x="65" y="0"/>
                </a:lnTo>
                <a:lnTo>
                  <a:pt x="1919" y="0"/>
                </a:lnTo>
                <a:lnTo>
                  <a:pt x="1984" y="97"/>
                </a:lnTo>
                <a:lnTo>
                  <a:pt x="1919" y="194"/>
                </a:lnTo>
                <a:lnTo>
                  <a:pt x="65" y="194"/>
                </a:lnTo>
                <a:close/>
              </a:path>
            </a:pathLst>
          </a:custGeom>
          <a:solidFill>
            <a:srgbClr val="00B050"/>
          </a:solidFill>
          <a:ln w="12700" cap="flat" cmpd="sng" algn="ctr">
            <a:gradFill flip="none" rotWithShape="1">
              <a:gsLst>
                <a:gs pos="0">
                  <a:srgbClr val="FFFFFF">
                    <a:lumMod val="85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prstDash val="solid"/>
          </a:ln>
          <a:effectLst>
            <a:innerShdw blurRad="63500" dist="38100" dir="13500000">
              <a:srgbClr val="01B3C5">
                <a:lumMod val="50000"/>
                <a:alpha val="50000"/>
              </a:srgbClr>
            </a:innerShdw>
          </a:effectLst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5308910" y="4584475"/>
            <a:ext cx="157480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用户测试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4310055" y="5401085"/>
            <a:ext cx="157480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总结感悟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2226 0.28472 L -1.45833E-6 2.22222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142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6" presetClass="path" presetSubtype="0" accel="50000" decel="5000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12357 0.225 L 3.33333E-6 0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12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8411 0.08495 L -3.54167E-6 3.7037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-42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6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8411 0.08495 L -3.54167E-6 3.7037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-425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69" grpId="0"/>
      <p:bldP spid="83" grpId="0"/>
      <p:bldP spid="84" grpId="0"/>
      <p:bldP spid="85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kumimoji="0" lang="zh-CN" altLang="en-US" sz="32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小组测试</a:t>
            </a:r>
            <a:endParaRPr kumimoji="0" lang="zh-CN" altLang="en-US" sz="3200" b="1" i="0" u="none" strike="noStrike" kern="0" cap="none" spc="30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3" name="图片 2" descr="16B4E02C75DFA239D991C798D9314B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1285875"/>
            <a:ext cx="5163185" cy="3872865"/>
          </a:xfrm>
          <a:prstGeom prst="rect">
            <a:avLst/>
          </a:prstGeom>
        </p:spPr>
      </p:pic>
      <p:pic>
        <p:nvPicPr>
          <p:cNvPr id="4" name="图片 3" descr="A4AC45C03728690BE5D4E5659146E65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25" y="1179195"/>
            <a:ext cx="5778500" cy="43345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kumimoji="0" lang="zh-CN" altLang="en-US" sz="32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视频展示</a:t>
            </a:r>
            <a:endParaRPr kumimoji="0" lang="zh-CN" altLang="en-US" sz="3200" b="1" i="0" u="none" strike="noStrike" kern="0" cap="none" spc="30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/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kumimoji="0" lang="zh-CN" altLang="en-US" sz="3200" b="1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用户测试</a:t>
            </a:r>
            <a:endParaRPr kumimoji="0" lang="zh-CN" altLang="en-US" sz="3200" b="1" i="0" u="none" strike="noStrike" kern="0" cap="none" spc="30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049655" y="1334770"/>
            <a:ext cx="7823835" cy="18148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800" dirty="0"/>
              <a:t>测试用户</a:t>
            </a:r>
            <a:endParaRPr lang="zh-CN" altLang="en-US" sz="2800" dirty="0"/>
          </a:p>
          <a:p>
            <a:r>
              <a:rPr lang="zh-CN" altLang="en-US" sz="2800" dirty="0"/>
              <a:t>用户</a:t>
            </a:r>
            <a:r>
              <a:rPr lang="en-US" altLang="zh-CN" sz="2800" dirty="0"/>
              <a:t>1</a:t>
            </a:r>
            <a:r>
              <a:rPr lang="zh-CN" altLang="en-US" sz="2800" dirty="0"/>
              <a:t>：平时经常网购的三岁孩子的母亲</a:t>
            </a:r>
            <a:endParaRPr lang="zh-CN" altLang="en-US" sz="2800" dirty="0"/>
          </a:p>
          <a:p>
            <a:r>
              <a:rPr lang="zh-CN" altLang="en-US" sz="2800" dirty="0"/>
              <a:t>用户</a:t>
            </a:r>
            <a:r>
              <a:rPr lang="en-US" altLang="zh-CN" sz="2800" dirty="0"/>
              <a:t>2</a:t>
            </a:r>
            <a:r>
              <a:rPr lang="zh-CN" altLang="en-US" sz="2800" dirty="0"/>
              <a:t>：网购次数较少的一位母亲</a:t>
            </a:r>
            <a:endParaRPr lang="zh-CN" altLang="en-US" sz="2800" dirty="0"/>
          </a:p>
          <a:p>
            <a:r>
              <a:rPr lang="zh-CN" altLang="en-US" sz="2800" dirty="0"/>
              <a:t>用户</a:t>
            </a:r>
            <a:r>
              <a:rPr lang="en-US" altLang="zh-CN" sz="2800" dirty="0"/>
              <a:t>3</a:t>
            </a:r>
            <a:r>
              <a:rPr lang="zh-CN" altLang="en-US" sz="2800" dirty="0"/>
              <a:t>：一位高龄父亲，对网购几乎不熟悉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1049655" y="3609340"/>
            <a:ext cx="7823835" cy="22453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800" dirty="0"/>
              <a:t>遇到的问题</a:t>
            </a:r>
            <a:endParaRPr lang="zh-CN" altLang="en-US" sz="2800" dirty="0"/>
          </a:p>
          <a:p>
            <a:r>
              <a:rPr lang="zh-CN" altLang="en-US" sz="2800" dirty="0"/>
              <a:t>用户测试的时候由于用户对于此应用是第一次接触，还是会存在不熟悉的情况，需要一定的时间来学习，但是本款软件易学性比较好，用户上手起来还是很快的。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8194182" y="1570224"/>
            <a:ext cx="4004168" cy="4118283"/>
          </a:xfrm>
          <a:custGeom>
            <a:avLst/>
            <a:gdLst>
              <a:gd name="connsiteX0" fmla="*/ 2997200 w 2997200"/>
              <a:gd name="connsiteY0" fmla="*/ 0 h 3028950"/>
              <a:gd name="connsiteX1" fmla="*/ 2997200 w 2997200"/>
              <a:gd name="connsiteY1" fmla="*/ 2540000 h 3028950"/>
              <a:gd name="connsiteX2" fmla="*/ 0 w 2997200"/>
              <a:gd name="connsiteY2" fmla="*/ 3028950 h 3028950"/>
              <a:gd name="connsiteX3" fmla="*/ 1676400 w 2997200"/>
              <a:gd name="connsiteY3" fmla="*/ 2362200 h 3028950"/>
              <a:gd name="connsiteX4" fmla="*/ 1536700 w 2997200"/>
              <a:gd name="connsiteY4" fmla="*/ 1460500 h 3028950"/>
              <a:gd name="connsiteX5" fmla="*/ 2997200 w 2997200"/>
              <a:gd name="connsiteY5" fmla="*/ 0 h 3028950"/>
              <a:gd name="connsiteX0-1" fmla="*/ 2997200 w 2997200"/>
              <a:gd name="connsiteY0-2" fmla="*/ 0 h 3028950"/>
              <a:gd name="connsiteX1-3" fmla="*/ 2997200 w 2997200"/>
              <a:gd name="connsiteY1-4" fmla="*/ 2540000 h 3028950"/>
              <a:gd name="connsiteX2-5" fmla="*/ 0 w 2997200"/>
              <a:gd name="connsiteY2-6" fmla="*/ 3028950 h 3028950"/>
              <a:gd name="connsiteX3-7" fmla="*/ 1644650 w 2997200"/>
              <a:gd name="connsiteY3-8" fmla="*/ 2362200 h 3028950"/>
              <a:gd name="connsiteX4-9" fmla="*/ 1536700 w 2997200"/>
              <a:gd name="connsiteY4-10" fmla="*/ 1460500 h 3028950"/>
              <a:gd name="connsiteX5-11" fmla="*/ 2997200 w 2997200"/>
              <a:gd name="connsiteY5-12" fmla="*/ 0 h 3028950"/>
              <a:gd name="connsiteX0-13" fmla="*/ 3009900 w 3009900"/>
              <a:gd name="connsiteY0-14" fmla="*/ 0 h 3028950"/>
              <a:gd name="connsiteX1-15" fmla="*/ 3009900 w 3009900"/>
              <a:gd name="connsiteY1-16" fmla="*/ 2540000 h 3028950"/>
              <a:gd name="connsiteX2-17" fmla="*/ 0 w 3009900"/>
              <a:gd name="connsiteY2-18" fmla="*/ 3028950 h 3028950"/>
              <a:gd name="connsiteX3-19" fmla="*/ 1657350 w 3009900"/>
              <a:gd name="connsiteY3-20" fmla="*/ 2362200 h 3028950"/>
              <a:gd name="connsiteX4-21" fmla="*/ 1549400 w 3009900"/>
              <a:gd name="connsiteY4-22" fmla="*/ 1460500 h 3028950"/>
              <a:gd name="connsiteX5-23" fmla="*/ 3009900 w 3009900"/>
              <a:gd name="connsiteY5-24" fmla="*/ 0 h 3028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009900" h="3028950">
                <a:moveTo>
                  <a:pt x="3009900" y="0"/>
                </a:moveTo>
                <a:lnTo>
                  <a:pt x="3009900" y="2540000"/>
                </a:lnTo>
                <a:lnTo>
                  <a:pt x="0" y="3028950"/>
                </a:lnTo>
                <a:lnTo>
                  <a:pt x="1657350" y="2362200"/>
                </a:lnTo>
                <a:lnTo>
                  <a:pt x="1549400" y="1460500"/>
                </a:lnTo>
                <a:lnTo>
                  <a:pt x="3009900" y="0"/>
                </a:lnTo>
                <a:close/>
              </a:path>
            </a:pathLst>
          </a:cu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8202631" y="4825394"/>
            <a:ext cx="2219610" cy="863113"/>
          </a:xfrm>
          <a:custGeom>
            <a:avLst/>
            <a:gdLst>
              <a:gd name="connsiteX0" fmla="*/ 0 w 1670050"/>
              <a:gd name="connsiteY0" fmla="*/ 666750 h 666750"/>
              <a:gd name="connsiteX1" fmla="*/ 139700 w 1670050"/>
              <a:gd name="connsiteY1" fmla="*/ 0 h 666750"/>
              <a:gd name="connsiteX2" fmla="*/ 1670050 w 1670050"/>
              <a:gd name="connsiteY2" fmla="*/ 12700 h 666750"/>
              <a:gd name="connsiteX3" fmla="*/ 0 w 1670050"/>
              <a:gd name="connsiteY3" fmla="*/ 666750 h 666750"/>
              <a:gd name="connsiteX0-1" fmla="*/ 0 w 1676400"/>
              <a:gd name="connsiteY0-2" fmla="*/ 666750 h 666750"/>
              <a:gd name="connsiteX1-3" fmla="*/ 139700 w 1676400"/>
              <a:gd name="connsiteY1-4" fmla="*/ 0 h 666750"/>
              <a:gd name="connsiteX2-5" fmla="*/ 1676400 w 1676400"/>
              <a:gd name="connsiteY2-6" fmla="*/ 38100 h 666750"/>
              <a:gd name="connsiteX3-7" fmla="*/ 0 w 1676400"/>
              <a:gd name="connsiteY3-8" fmla="*/ 666750 h 666750"/>
              <a:gd name="connsiteX0-9" fmla="*/ 0 w 1668780"/>
              <a:gd name="connsiteY0-10" fmla="*/ 666750 h 666750"/>
              <a:gd name="connsiteX1-11" fmla="*/ 139700 w 1668780"/>
              <a:gd name="connsiteY1-12" fmla="*/ 0 h 666750"/>
              <a:gd name="connsiteX2-13" fmla="*/ 1668780 w 1668780"/>
              <a:gd name="connsiteY2-14" fmla="*/ 22860 h 666750"/>
              <a:gd name="connsiteX3-15" fmla="*/ 0 w 1668780"/>
              <a:gd name="connsiteY3-16" fmla="*/ 666750 h 666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68780" h="666750">
                <a:moveTo>
                  <a:pt x="0" y="666750"/>
                </a:moveTo>
                <a:lnTo>
                  <a:pt x="139700" y="0"/>
                </a:lnTo>
                <a:lnTo>
                  <a:pt x="1668780" y="22860"/>
                </a:lnTo>
                <a:lnTo>
                  <a:pt x="0" y="6667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907050" y="1964791"/>
            <a:ext cx="8517303" cy="2899650"/>
          </a:xfrm>
          <a:custGeom>
            <a:avLst/>
            <a:gdLst>
              <a:gd name="connsiteX0" fmla="*/ 899160 w 6408420"/>
              <a:gd name="connsiteY0" fmla="*/ 0 h 2240280"/>
              <a:gd name="connsiteX1" fmla="*/ 6134100 w 6408420"/>
              <a:gd name="connsiteY1" fmla="*/ 15240 h 2240280"/>
              <a:gd name="connsiteX2" fmla="*/ 6408420 w 6408420"/>
              <a:gd name="connsiteY2" fmla="*/ 2240280 h 2240280"/>
              <a:gd name="connsiteX3" fmla="*/ 0 w 6408420"/>
              <a:gd name="connsiteY3" fmla="*/ 2240280 h 2240280"/>
              <a:gd name="connsiteX4" fmla="*/ 1013460 w 6408420"/>
              <a:gd name="connsiteY4" fmla="*/ 2095500 h 2240280"/>
              <a:gd name="connsiteX5" fmla="*/ 899160 w 6408420"/>
              <a:gd name="connsiteY5" fmla="*/ 0 h 2240280"/>
              <a:gd name="connsiteX0-1" fmla="*/ 892810 w 6402070"/>
              <a:gd name="connsiteY0-2" fmla="*/ 0 h 2240280"/>
              <a:gd name="connsiteX1-3" fmla="*/ 6127750 w 6402070"/>
              <a:gd name="connsiteY1-4" fmla="*/ 15240 h 2240280"/>
              <a:gd name="connsiteX2-5" fmla="*/ 6402070 w 6402070"/>
              <a:gd name="connsiteY2-6" fmla="*/ 2240280 h 2240280"/>
              <a:gd name="connsiteX3-7" fmla="*/ 0 w 6402070"/>
              <a:gd name="connsiteY3-8" fmla="*/ 2227580 h 2240280"/>
              <a:gd name="connsiteX4-9" fmla="*/ 1007110 w 6402070"/>
              <a:gd name="connsiteY4-10" fmla="*/ 2095500 h 2240280"/>
              <a:gd name="connsiteX5-11" fmla="*/ 892810 w 6402070"/>
              <a:gd name="connsiteY5-12" fmla="*/ 0 h 2240280"/>
              <a:gd name="connsiteX0-13" fmla="*/ 892810 w 6402070"/>
              <a:gd name="connsiteY0-14" fmla="*/ 0 h 2240280"/>
              <a:gd name="connsiteX1-15" fmla="*/ 6127750 w 6402070"/>
              <a:gd name="connsiteY1-16" fmla="*/ 15240 h 2240280"/>
              <a:gd name="connsiteX2-17" fmla="*/ 6402070 w 6402070"/>
              <a:gd name="connsiteY2-18" fmla="*/ 2240280 h 2240280"/>
              <a:gd name="connsiteX3-19" fmla="*/ 0 w 6402070"/>
              <a:gd name="connsiteY3-20" fmla="*/ 2227580 h 2240280"/>
              <a:gd name="connsiteX4-21" fmla="*/ 988060 w 6402070"/>
              <a:gd name="connsiteY4-22" fmla="*/ 2051050 h 2240280"/>
              <a:gd name="connsiteX5-23" fmla="*/ 892810 w 6402070"/>
              <a:gd name="connsiteY5-24" fmla="*/ 0 h 2240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402070" h="2240280">
                <a:moveTo>
                  <a:pt x="892810" y="0"/>
                </a:moveTo>
                <a:lnTo>
                  <a:pt x="6127750" y="15240"/>
                </a:lnTo>
                <a:lnTo>
                  <a:pt x="6402070" y="2240280"/>
                </a:lnTo>
                <a:lnTo>
                  <a:pt x="0" y="2227580"/>
                </a:lnTo>
                <a:lnTo>
                  <a:pt x="988060" y="2051050"/>
                </a:lnTo>
                <a:lnTo>
                  <a:pt x="892810" y="0"/>
                </a:lnTo>
                <a:close/>
              </a:path>
            </a:pathLst>
          </a:custGeom>
          <a:solidFill>
            <a:srgbClr val="071F65"/>
          </a:solidFill>
          <a:ln>
            <a:noFill/>
          </a:ln>
          <a:effectLst>
            <a:outerShdw blurRad="25400" dist="25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1888041" y="4564407"/>
            <a:ext cx="1353730" cy="281539"/>
          </a:xfrm>
          <a:custGeom>
            <a:avLst/>
            <a:gdLst>
              <a:gd name="connsiteX0" fmla="*/ 0 w 1010195"/>
              <a:gd name="connsiteY0" fmla="*/ 0 h 217714"/>
              <a:gd name="connsiteX1" fmla="*/ 8709 w 1010195"/>
              <a:gd name="connsiteY1" fmla="*/ 217714 h 217714"/>
              <a:gd name="connsiteX2" fmla="*/ 1010195 w 1010195"/>
              <a:gd name="connsiteY2" fmla="*/ 87086 h 217714"/>
              <a:gd name="connsiteX3" fmla="*/ 0 w 1010195"/>
              <a:gd name="connsiteY3" fmla="*/ 0 h 217714"/>
              <a:gd name="connsiteX0-1" fmla="*/ 0 w 1017338"/>
              <a:gd name="connsiteY0-2" fmla="*/ 0 h 217714"/>
              <a:gd name="connsiteX1-3" fmla="*/ 8709 w 1017338"/>
              <a:gd name="connsiteY1-4" fmla="*/ 217714 h 217714"/>
              <a:gd name="connsiteX2-5" fmla="*/ 1017338 w 1017338"/>
              <a:gd name="connsiteY2-6" fmla="*/ 87086 h 217714"/>
              <a:gd name="connsiteX3-7" fmla="*/ 0 w 1017338"/>
              <a:gd name="connsiteY3-8" fmla="*/ 0 h 2177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17338" h="217714">
                <a:moveTo>
                  <a:pt x="0" y="0"/>
                </a:moveTo>
                <a:lnTo>
                  <a:pt x="8709" y="217714"/>
                </a:lnTo>
                <a:lnTo>
                  <a:pt x="1017338" y="870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16344" y="2570689"/>
            <a:ext cx="60502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+mj-ea"/>
                <a:ea typeface="+mj-ea"/>
              </a:rPr>
              <a:t>谢谢，请指正！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-13165" y="1570224"/>
            <a:ext cx="3257048" cy="3107208"/>
          </a:xfrm>
          <a:custGeom>
            <a:avLst/>
            <a:gdLst>
              <a:gd name="connsiteX0" fmla="*/ 0 w 2438400"/>
              <a:gd name="connsiteY0" fmla="*/ 0 h 2400300"/>
              <a:gd name="connsiteX1" fmla="*/ 2413000 w 2438400"/>
              <a:gd name="connsiteY1" fmla="*/ 139700 h 2400300"/>
              <a:gd name="connsiteX2" fmla="*/ 2438400 w 2438400"/>
              <a:gd name="connsiteY2" fmla="*/ 2400300 h 2400300"/>
              <a:gd name="connsiteX3" fmla="*/ 12700 w 2438400"/>
              <a:gd name="connsiteY3" fmla="*/ 2222500 h 2400300"/>
              <a:gd name="connsiteX4" fmla="*/ 0 w 2438400"/>
              <a:gd name="connsiteY4" fmla="*/ 0 h 2400300"/>
              <a:gd name="connsiteX0-1" fmla="*/ 9896 w 2448296"/>
              <a:gd name="connsiteY0-2" fmla="*/ 0 h 2400300"/>
              <a:gd name="connsiteX1-3" fmla="*/ 2422896 w 2448296"/>
              <a:gd name="connsiteY1-4" fmla="*/ 139700 h 2400300"/>
              <a:gd name="connsiteX2-5" fmla="*/ 2448296 w 2448296"/>
              <a:gd name="connsiteY2-6" fmla="*/ 2400300 h 2400300"/>
              <a:gd name="connsiteX3-7" fmla="*/ 659 w 2448296"/>
              <a:gd name="connsiteY3-8" fmla="*/ 2214986 h 2400300"/>
              <a:gd name="connsiteX4-9" fmla="*/ 9896 w 2448296"/>
              <a:gd name="connsiteY4-10" fmla="*/ 0 h 2400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48296" h="2400300">
                <a:moveTo>
                  <a:pt x="9896" y="0"/>
                </a:moveTo>
                <a:lnTo>
                  <a:pt x="2422896" y="139700"/>
                </a:lnTo>
                <a:lnTo>
                  <a:pt x="2448296" y="2400300"/>
                </a:lnTo>
                <a:lnTo>
                  <a:pt x="659" y="2214986"/>
                </a:lnTo>
                <a:cubicBezTo>
                  <a:pt x="-3574" y="1478386"/>
                  <a:pt x="14129" y="749300"/>
                  <a:pt x="9896" y="0"/>
                </a:cubicBezTo>
                <a:close/>
              </a:path>
            </a:pathLst>
          </a:custGeom>
          <a:solidFill>
            <a:srgbClr val="071F65"/>
          </a:solidFill>
          <a:ln>
            <a:noFill/>
          </a:ln>
          <a:effectLst>
            <a:outerShdw blurRad="25400" dist="127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26" y="2091528"/>
            <a:ext cx="2054066" cy="2064599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4294967295"/>
          </p:nvPr>
        </p:nvSpPr>
        <p:spPr>
          <a:xfrm>
            <a:off x="9466624" y="6497316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41371" y="2829666"/>
            <a:ext cx="11850624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7200" b="1" dirty="0">
                <a:solidFill>
                  <a:srgbClr val="071F65"/>
                </a:solidFill>
                <a:latin typeface="+mj-ea"/>
                <a:ea typeface="+mj-ea"/>
              </a:rPr>
              <a:t>问题分析</a:t>
            </a:r>
            <a:endParaRPr lang="zh-CN" sz="72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1893426" y="4271010"/>
            <a:ext cx="85651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10458595" y="119062"/>
            <a:ext cx="1063839" cy="990801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solidFill>
              <a:srgbClr val="071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solidFill>
              <a:srgbClr val="071F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sp>
        <p:nvSpPr>
          <p:cNvPr id="8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标题 4"/>
          <p:cNvSpPr>
            <a:spLocks noGrp="1"/>
          </p:cNvSpPr>
          <p:nvPr/>
        </p:nvSpPr>
        <p:spPr>
          <a:xfrm>
            <a:off x="1049354" y="83558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71F65"/>
                </a:solidFill>
              </a:rPr>
              <a:t>问题描述</a:t>
            </a:r>
            <a:endParaRPr lang="zh-CN" altLang="en-US" dirty="0">
              <a:solidFill>
                <a:srgbClr val="071F65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032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3450" y="901065"/>
            <a:ext cx="1676400" cy="16764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653790" y="2774950"/>
            <a:ext cx="7216140" cy="1986280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lnSpc>
                <a:spcPct val="110000"/>
              </a:lnSpc>
              <a:buFont typeface="Wingdings" panose="05000000000000000000" charset="0"/>
              <a:buNone/>
            </a:pPr>
            <a:r>
              <a:rPr lang="zh-CN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作为一位幼儿的母亲，我希望有一款</a:t>
            </a:r>
            <a:r>
              <a:rPr lang="en-US" altLang="zh-CN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APP</a:t>
            </a:r>
            <a:r>
              <a:rPr lang="zh-CN" altLang="en-US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可以帮我更好的照顾孩子，方便为孩子买衣服，给孩子预约早教课，为孩子读故事，对孩子的成长有很大的帮助</a:t>
            </a:r>
            <a:endParaRPr lang="zh-CN" altLang="en-US" sz="28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868805"/>
            <a:ext cx="3121025" cy="312102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36650" y="84138"/>
            <a:ext cx="11055350" cy="698500"/>
          </a:xfrm>
        </p:spPr>
        <p:txBody>
          <a:bodyPr/>
          <a:lstStyle/>
          <a:p>
            <a:r>
              <a:rPr lang="zh-CN" altLang="en-US" dirty="0"/>
              <a:t>观察采访设计</a:t>
            </a:r>
            <a:endParaRPr lang="zh-CN" altLang="en-US" dirty="0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599940" y="2110740"/>
            <a:ext cx="7216140" cy="246062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ct val="110000"/>
              </a:lnSpc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观察采访对象：五位幼儿父母</a:t>
            </a:r>
            <a:endParaRPr lang="zh-CN" altLang="en-US" sz="28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选择采访有特点的采访对象</a:t>
            </a:r>
            <a:endParaRPr lang="zh-CN" altLang="en-US" sz="28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观察被采访者独有的特征</a:t>
            </a:r>
            <a:endParaRPr lang="zh-CN" altLang="en-US" sz="28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采访时选用</a:t>
            </a:r>
            <a:r>
              <a:rPr lang="en-US" altLang="zh-CN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“</a:t>
            </a:r>
            <a:r>
              <a:rPr lang="zh-CN" altLang="en-US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用户的语言</a:t>
            </a:r>
            <a:r>
              <a:rPr lang="en-US" altLang="zh-CN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”</a:t>
            </a:r>
            <a:r>
              <a:rPr lang="zh-CN" altLang="en-US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进行交流</a:t>
            </a:r>
            <a:endParaRPr lang="zh-CN" altLang="en-US" sz="28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charset="0"/>
              <a:buChar char="u"/>
            </a:pPr>
            <a:r>
              <a:rPr lang="zh-CN" altLang="en-US" sz="28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注意观察用户的反应（表情等）</a:t>
            </a:r>
            <a:endParaRPr lang="zh-CN" altLang="en-US" sz="28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940" y="1444625"/>
            <a:ext cx="3810000" cy="38100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36650" y="84138"/>
            <a:ext cx="11055350" cy="698500"/>
          </a:xfrm>
        </p:spPr>
        <p:txBody>
          <a:bodyPr/>
          <a:lstStyle/>
          <a:p>
            <a:r>
              <a:rPr lang="zh-CN" altLang="en-US" dirty="0"/>
              <a:t>采访问题</a:t>
            </a:r>
            <a:endParaRPr lang="zh-CN" altLang="en-US" dirty="0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23010" y="978535"/>
            <a:ext cx="9955530" cy="5169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您平时通过什么途径为孩子购买奶粉、衣服等幼儿用品，您更喜欢购买哪些类型的产品，更关注产品的什么方面？</a:t>
            </a:r>
            <a:endParaRPr sz="20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您家里面是否具有智能音箱一类的设备为孩子播放音乐、讲故事等等？您更关注这类产品的什么方面？</a:t>
            </a:r>
            <a:endParaRPr sz="20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您平时会给孩子报一些早教课吗，更倾向于哪些类型的早教课呢？是通过什么方式预约的呢？</a:t>
            </a:r>
            <a:endParaRPr sz="20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您是否有过遇到紧急事情，无人帮助照看孩子的时候？</a:t>
            </a:r>
            <a:endParaRPr sz="20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你是否会找保姆帮你暂时照看孩子，在挑选育儿保姆时你最需要关注该公司以及该保姆的哪些信息？</a:t>
            </a:r>
            <a:endParaRPr sz="20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您平时是否会使用育儿软件？会使用什么育儿软件？目前您使用的这款软件是否觉得存在不足之处？</a:t>
            </a:r>
            <a:endParaRPr sz="20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上述购买、预约、搜索、智能播放、照看孩子的功能都比较分散，需要不同的渠道来完成，您是否希望有一款软件可以将为婴幼儿购买衣服奶粉、预约课程、搜索婴幼儿成长过程中的问题以及智能播放音乐讲故事集成一体？如果有的话，您会使用吗？</a:t>
            </a:r>
            <a:endParaRPr sz="20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sz="20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您认为除了上述功能外，还需要增加的功能？</a:t>
            </a:r>
            <a:endParaRPr sz="20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36650" y="84138"/>
            <a:ext cx="11055350" cy="698500"/>
          </a:xfrm>
        </p:spPr>
        <p:txBody>
          <a:bodyPr/>
          <a:lstStyle/>
          <a:p>
            <a:r>
              <a:rPr lang="zh-CN" altLang="en-US" dirty="0"/>
              <a:t>观察调查对象分析特征</a:t>
            </a:r>
            <a:endParaRPr lang="zh-CN" altLang="en-US" dirty="0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578610" y="1413510"/>
          <a:ext cx="8584565" cy="408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2585"/>
                <a:gridCol w="1688465"/>
                <a:gridCol w="1671320"/>
                <a:gridCol w="1179195"/>
                <a:gridCol w="1219835"/>
                <a:gridCol w="1193165"/>
              </a:tblGrid>
              <a:tr h="680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被采访者性别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被采访者年龄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孩子年龄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孩子性别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居住城市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0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一号被采访者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女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女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大连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0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二号被采访者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女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男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衡水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0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三号被采访者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女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29岁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男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秦皇岛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0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四号被采访者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男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女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天津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0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五号被采访者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男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35岁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4岁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男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秦皇岛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36650" y="84138"/>
            <a:ext cx="11055350" cy="698500"/>
          </a:xfrm>
        </p:spPr>
        <p:txBody>
          <a:bodyPr/>
          <a:lstStyle/>
          <a:p>
            <a:r>
              <a:rPr lang="zh-CN" altLang="en-US" dirty="0"/>
              <a:t>调查结果分析</a:t>
            </a:r>
            <a:endParaRPr lang="zh-CN" altLang="en-US" dirty="0"/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76300" y="1779270"/>
            <a:ext cx="9121140" cy="171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lang="zh-CN" sz="24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父母在为宝宝买衣服的时候最关注衣服质量</a:t>
            </a:r>
            <a:endParaRPr lang="zh-CN" sz="24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lang="zh-CN" sz="24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父母都很愿意为宝宝报一些早教课</a:t>
            </a:r>
            <a:endParaRPr lang="zh-CN" sz="24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lang="zh-CN" sz="24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父母都很愿意使用这样的一款</a:t>
            </a:r>
            <a:r>
              <a:rPr lang="en-US" altLang="zh-CN" sz="24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APP</a:t>
            </a:r>
            <a:endParaRPr lang="en-US" altLang="zh-CN" sz="24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父母还希望这款</a:t>
            </a:r>
            <a:r>
              <a:rPr lang="en-US" altLang="zh-CN" sz="24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APP</a:t>
            </a:r>
            <a:r>
              <a:rPr lang="zh-CN" altLang="en-US" sz="2400" dirty="0">
                <a:solidFill>
                  <a:schemeClr val="bg1">
                    <a:lumMod val="10000"/>
                  </a:schemeClr>
                </a:solidFill>
                <a:latin typeface="+mn-ea"/>
                <a:cs typeface="+mn-ea"/>
              </a:rPr>
              <a:t>可以帮助他们为宝宝看病</a:t>
            </a:r>
            <a:endParaRPr lang="zh-CN" altLang="en-US" sz="2400" dirty="0">
              <a:solidFill>
                <a:schemeClr val="bg1">
                  <a:lumMod val="1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4905" y="1978660"/>
            <a:ext cx="4340860" cy="290004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标题 4"/>
          <p:cNvSpPr>
            <a:spLocks noGrp="1"/>
          </p:cNvSpPr>
          <p:nvPr/>
        </p:nvSpPr>
        <p:spPr>
          <a:xfrm>
            <a:off x="1059514" y="99433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071F65"/>
                </a:solidFill>
                <a:effectLst/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71F65"/>
                </a:solidFill>
              </a:rPr>
              <a:t>用户定位</a:t>
            </a:r>
            <a:endParaRPr lang="zh-CN" altLang="en-US" dirty="0">
              <a:solidFill>
                <a:srgbClr val="071F65"/>
              </a:solidFill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0957"/>
            <a:ext cx="2743200" cy="365125"/>
          </a:xfrm>
          <a:prstGeom prst="rect">
            <a:avLst/>
          </a:prstGeom>
        </p:spPr>
        <p:txBody>
          <a:bodyPr/>
          <a:lstStyle/>
          <a:p>
            <a:fld id="{23DA680B-B80A-2545-AB30-B9870FE9052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6515" y="1379093"/>
            <a:ext cx="500080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3600" b="1" dirty="0"/>
              <a:t>0~6岁的孩子的父母</a:t>
            </a:r>
            <a:endParaRPr lang="zh-CN" altLang="en-US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7915" y="1861820"/>
            <a:ext cx="3886200" cy="3070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7055" y="2428240"/>
            <a:ext cx="7012940" cy="1938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>
              <a:buFont typeface="Wingdings" panose="05000000000000000000" charset="0"/>
              <a:buChar char="u"/>
            </a:pPr>
            <a:r>
              <a:rPr lang="en-US" altLang="zh-CN" sz="2000" dirty="0"/>
              <a:t>  </a:t>
            </a:r>
            <a:r>
              <a:rPr lang="zh-CN" altLang="en-US" sz="2000" dirty="0"/>
              <a:t>26~35岁、正处于上升期的中青年职员，以女性为主；</a:t>
            </a:r>
            <a:endParaRPr lang="zh-CN" altLang="en-US" sz="2000" dirty="0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000" dirty="0"/>
              <a:t>拥有0~6岁的婴幼儿子女（主要用户）；</a:t>
            </a:r>
            <a:endParaRPr lang="zh-CN" altLang="en-US" sz="2000" dirty="0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000" dirty="0"/>
              <a:t>关注子女教育；</a:t>
            </a:r>
            <a:endParaRPr lang="zh-CN" altLang="en-US" sz="2000" dirty="0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000" dirty="0"/>
              <a:t>对网络比较熟悉，对在线购物、阅读、教育也时常接触；</a:t>
            </a:r>
            <a:endParaRPr lang="zh-CN" altLang="en-US" sz="2000" dirty="0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000" dirty="0"/>
              <a:t>愿意接受新兴的手机APP；</a:t>
            </a:r>
            <a:endParaRPr lang="zh-CN" altLang="en-US" sz="2000" dirty="0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000" dirty="0"/>
              <a:t>愿意使用APP来辅助对于孩子的教育。</a:t>
            </a:r>
            <a:endParaRPr lang="zh-CN" altLang="en-US" sz="2000" dirty="0"/>
          </a:p>
        </p:txBody>
      </p:sp>
    </p:spTree>
  </p:cSld>
  <p:clrMapOvr>
    <a:masterClrMapping/>
  </p:clrMapOvr>
  <p:transition spd="med">
    <p:random/>
  </p:transition>
</p:sld>
</file>

<file path=ppt/tags/tag1.xml><?xml version="1.0" encoding="utf-8"?>
<p:tagLst xmlns:p="http://schemas.openxmlformats.org/presentationml/2006/main">
  <p:tag name="ISLIDE.VECTOR" val="#186250;"/>
</p:tagLst>
</file>

<file path=ppt/tags/tag10.xml><?xml version="1.0" encoding="utf-8"?>
<p:tagLst xmlns:p="http://schemas.openxmlformats.org/presentationml/2006/main">
  <p:tag name="ISLIDE.ICON" val="#374003;#179796;#407053;"/>
</p:tagLst>
</file>

<file path=ppt/tags/tag11.xml><?xml version="1.0" encoding="utf-8"?>
<p:tagLst xmlns:p="http://schemas.openxmlformats.org/presentationml/2006/main">
  <p:tag name="ISLIDE.ICON" val="#374003;#179796;#407053;"/>
</p:tagLst>
</file>

<file path=ppt/tags/tag12.xml><?xml version="1.0" encoding="utf-8"?>
<p:tagLst xmlns:p="http://schemas.openxmlformats.org/presentationml/2006/main">
  <p:tag name="ISLIDE.ICON" val="#374003;#179796;#407053;"/>
</p:tagLst>
</file>

<file path=ppt/tags/tag13.xml><?xml version="1.0" encoding="utf-8"?>
<p:tagLst xmlns:p="http://schemas.openxmlformats.org/presentationml/2006/main">
  <p:tag name="ISPRING_PRESENTATION_TITLE" val="PowerPoint 演示文稿"/>
  <p:tag name="KSO_WM_DOC_GUID" val="{c86bf0dc-d4d9-46b8-9c29-2a606fa8b0b3}"/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p="http://schemas.openxmlformats.org/presentationml/2006/main">
  <p:tag name="ISLIDE.VECTOR" val="#186250;"/>
</p:tagLst>
</file>

<file path=ppt/tags/tag3.xml><?xml version="1.0" encoding="utf-8"?>
<p:tagLst xmlns:p="http://schemas.openxmlformats.org/presentationml/2006/main">
  <p:tag name="KSO_WM_UNIT_TABLE_BEAUTIFY" val="smartTable{a7941bba-385f-45e5-bb2c-3b2486000052}"/>
  <p:tag name="TABLE_ENDDRAG_ORIGIN_RECT" val="675*321"/>
  <p:tag name="TABLE_ENDDRAG_RECT" val="77*96*675*321"/>
</p:tagLst>
</file>

<file path=ppt/tags/tag4.xml><?xml version="1.0" encoding="utf-8"?>
<p:tagLst xmlns:p="http://schemas.openxmlformats.org/presentationml/2006/main">
  <p:tag name="ISLIDE.VECTOR" val="#186250;"/>
</p:tagLst>
</file>

<file path=ppt/tags/tag5.xml><?xml version="1.0" encoding="utf-8"?>
<p:tagLst xmlns:p="http://schemas.openxmlformats.org/presentationml/2006/main">
  <p:tag name="KSO_WM_UNIT_PLACING_PICTURE_USER_VIEWPORT" val="{&quot;height&quot;:5115,&quot;width&quot;:6820}"/>
</p:tagLst>
</file>

<file path=ppt/tags/tag6.xml><?xml version="1.0" encoding="utf-8"?>
<p:tagLst xmlns:p="http://schemas.openxmlformats.org/presentationml/2006/main">
  <p:tag name="ISLIDE.VECTOR" val="#186250;"/>
</p:tagLst>
</file>

<file path=ppt/tags/tag7.xml><?xml version="1.0" encoding="utf-8"?>
<p:tagLst xmlns:p="http://schemas.openxmlformats.org/presentationml/2006/main">
  <p:tag name="ISLIDE.ICON" val="#374003;#179796;#407053;"/>
</p:tagLst>
</file>

<file path=ppt/tags/tag8.xml><?xml version="1.0" encoding="utf-8"?>
<p:tagLst xmlns:p="http://schemas.openxmlformats.org/presentationml/2006/main">
  <p:tag name="ISLIDE.ICON" val="#374003;#179796;#407053;"/>
</p:tagLst>
</file>

<file path=ppt/tags/tag9.xml><?xml version="1.0" encoding="utf-8"?>
<p:tagLst xmlns:p="http://schemas.openxmlformats.org/presentationml/2006/main">
  <p:tag name="ISLIDE.VECTOR" val="#186250;"/>
</p:tagLst>
</file>

<file path=ppt/theme/theme1.xml><?xml version="1.0" encoding="utf-8"?>
<a:theme xmlns:a="http://schemas.openxmlformats.org/drawingml/2006/main" name="A000120140530A99PPBG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0</TotalTime>
  <Words>1423</Words>
  <Application>WPS 演示</Application>
  <PresentationFormat>宽屏</PresentationFormat>
  <Paragraphs>258</Paragraphs>
  <Slides>23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Arial Black</vt:lpstr>
      <vt:lpstr>Wingdings 2</vt:lpstr>
      <vt:lpstr>幼圆</vt:lpstr>
      <vt:lpstr>Arial</vt:lpstr>
      <vt:lpstr>Impact</vt:lpstr>
      <vt:lpstr>Wingdings</vt:lpstr>
      <vt:lpstr>Arial Unicode MS</vt:lpstr>
      <vt:lpstr>Calibri</vt:lpstr>
      <vt:lpstr>Arial Narrow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观察采访设计</vt:lpstr>
      <vt:lpstr>采访问题</vt:lpstr>
      <vt:lpstr>观察调查对象分析特征</vt:lpstr>
      <vt:lpstr>调查结果分析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逆光，奔跑</cp:lastModifiedBy>
  <cp:revision>54</cp:revision>
  <dcterms:created xsi:type="dcterms:W3CDTF">2017-03-05T08:18:00Z</dcterms:created>
  <dcterms:modified xsi:type="dcterms:W3CDTF">2022-03-15T08:33:36Z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AFE8A8C4CDEA43139F90BC99840553C6</vt:lpwstr>
  </property>
</Properties>
</file>